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Inter Bold" panose="020B0802030000000004" pitchFamily="34" charset="0"/>
      <p:regular r:id="rId18"/>
      <p:bold r:id="rId19"/>
    </p:embeddedFont>
    <p:embeddedFont>
      <p:font typeface="Montserrat Classic" pitchFamily="2" charset="77"/>
      <p:regular r:id="rId20"/>
    </p:embeddedFont>
    <p:embeddedFont>
      <p:font typeface="Montserrat Classic Bold" pitchFamily="2" charset="77"/>
      <p:regular r:id="rId21"/>
      <p:bold r:id="rId22"/>
    </p:embeddedFont>
    <p:embeddedFont>
      <p:font typeface="Montserrat Semi-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598" autoAdjust="0"/>
  </p:normalViewPr>
  <p:slideViewPr>
    <p:cSldViewPr>
      <p:cViewPr varScale="1">
        <p:scale>
          <a:sx n="79" d="100"/>
          <a:sy n="79" d="100"/>
        </p:scale>
        <p:origin x="6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52704" y="-368843"/>
            <a:ext cx="8757453" cy="7583464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43635" r="-436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325416" y="1028700"/>
            <a:ext cx="11962584" cy="5677384"/>
            <a:chOff x="0" y="0"/>
            <a:chExt cx="15950112" cy="7569845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5950112" cy="6538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00"/>
                </a:lnSpc>
              </a:pPr>
              <a:r>
                <a:rPr lang="en-US" sz="7000" b="1">
                  <a:solidFill>
                    <a:srgbClr val="E5E5E5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FETAL HEALTH RISK PREDICTION AND PATIENT CLUSTERING FOR PERSONALIZED MATERNAL CARE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022687"/>
              <a:ext cx="159501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5416" y="6655075"/>
            <a:ext cx="11033022" cy="2603225"/>
            <a:chOff x="0" y="0"/>
            <a:chExt cx="14710696" cy="3470966"/>
          </a:xfrm>
        </p:grpSpPr>
        <p:sp>
          <p:nvSpPr>
            <p:cNvPr id="9" name="TextBox 9"/>
            <p:cNvSpPr txBox="1"/>
            <p:nvPr/>
          </p:nvSpPr>
          <p:spPr>
            <a:xfrm>
              <a:off x="0" y="587008"/>
              <a:ext cx="14710696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Devadarshini Pazhanivel Thenmozhi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Sharon Jennifer Justin Devaraj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Group: 37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Khoury College of Computer Sciences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Northeastern University, Boston, USA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4710696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0"/>
                </a:lnSpc>
              </a:pPr>
              <a:r>
                <a:rPr lang="en-US" sz="2300">
                  <a:solidFill>
                    <a:srgbClr val="FDA715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34207" y="5143500"/>
            <a:ext cx="6302483" cy="3896556"/>
          </a:xfrm>
          <a:custGeom>
            <a:avLst/>
            <a:gdLst/>
            <a:ahLst/>
            <a:cxnLst/>
            <a:rect l="l" t="t" r="r" b="b"/>
            <a:pathLst>
              <a:path w="6302483" h="3896556">
                <a:moveTo>
                  <a:pt x="0" y="0"/>
                </a:moveTo>
                <a:lnTo>
                  <a:pt x="6302483" y="0"/>
                </a:lnTo>
                <a:lnTo>
                  <a:pt x="6302483" y="3896556"/>
                </a:lnTo>
                <a:lnTo>
                  <a:pt x="0" y="3896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79453" y="619125"/>
            <a:ext cx="153290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REGRESSION MODELS -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4933" y="2155244"/>
            <a:ext cx="15344367" cy="330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 achieved the highest performance,  aligning with the PCA-based linear target.</a:t>
            </a:r>
          </a:p>
          <a:p>
            <a:pPr marL="734059" lvl="1" indent="-367030" algn="just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XGBoost and Random Forest also delivered strong results, handling non-linearities well.</a:t>
            </a:r>
          </a:p>
          <a:p>
            <a:pPr marL="734059" lvl="1" indent="-367030" algn="just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Custom models performed closely to standard ones.</a:t>
            </a:r>
          </a:p>
          <a:p>
            <a:pPr algn="just">
              <a:lnSpc>
                <a:spcPts val="4419"/>
              </a:lnSpc>
              <a:spcBef>
                <a:spcPct val="0"/>
              </a:spcBef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67287" y="3827896"/>
            <a:ext cx="7376713" cy="4481353"/>
          </a:xfrm>
          <a:custGeom>
            <a:avLst/>
            <a:gdLst/>
            <a:ahLst/>
            <a:cxnLst/>
            <a:rect l="l" t="t" r="r" b="b"/>
            <a:pathLst>
              <a:path w="7376713" h="4481353">
                <a:moveTo>
                  <a:pt x="0" y="0"/>
                </a:moveTo>
                <a:lnTo>
                  <a:pt x="7376713" y="0"/>
                </a:lnTo>
                <a:lnTo>
                  <a:pt x="7376713" y="4481354"/>
                </a:lnTo>
                <a:lnTo>
                  <a:pt x="0" y="4481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05469" y="3827896"/>
            <a:ext cx="7213446" cy="4481353"/>
          </a:xfrm>
          <a:custGeom>
            <a:avLst/>
            <a:gdLst/>
            <a:ahLst/>
            <a:cxnLst/>
            <a:rect l="l" t="t" r="r" b="b"/>
            <a:pathLst>
              <a:path w="7213446" h="4481353">
                <a:moveTo>
                  <a:pt x="0" y="0"/>
                </a:moveTo>
                <a:lnTo>
                  <a:pt x="7213446" y="0"/>
                </a:lnTo>
                <a:lnTo>
                  <a:pt x="7213446" y="4481354"/>
                </a:lnTo>
                <a:lnTo>
                  <a:pt x="0" y="44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30171" y="570546"/>
            <a:ext cx="15329093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0"/>
              </a:lnSpc>
              <a:spcBef>
                <a:spcPct val="0"/>
              </a:spcBef>
            </a:pPr>
            <a:r>
              <a:rPr lang="en-US" sz="69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SHAP ANALYSIS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6051" y="1805100"/>
            <a:ext cx="16265308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SHAP explains how each feature contributes to the model’s prediction.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Features like histogram_width, histogram_min, and histogram_variance consistently had the most influence on the predicted risk score for all models.</a:t>
            </a:r>
          </a:p>
          <a:p>
            <a:pPr algn="just">
              <a:lnSpc>
                <a:spcPts val="4759"/>
              </a:lnSpc>
            </a:pPr>
            <a:endParaRPr lang="en-US" sz="3000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97548" y="8542316"/>
            <a:ext cx="944504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SHAP For Ridge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80221" y="8542316"/>
            <a:ext cx="944504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SHAP For XGBoost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6051" y="487362"/>
            <a:ext cx="1532909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CLUSTERING MODELS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8924" y="2257054"/>
            <a:ext cx="14936220" cy="597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359" lvl="1" indent="-307180" algn="just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UMAP to reduce feature dimensions to 2D for better visualization</a:t>
            </a:r>
          </a:p>
          <a:p>
            <a:pPr marL="614359" lvl="1" indent="-307180" algn="just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Enabled visual inspection of how patients were grouped based on fetal risk scores.</a:t>
            </a:r>
          </a:p>
          <a:p>
            <a:pPr marL="614359" lvl="1" indent="-307180" algn="just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 performed using:</a:t>
            </a:r>
          </a:p>
          <a:p>
            <a:pPr marL="1228719" lvl="2" indent="-409573" algn="just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K-Means Clustering</a:t>
            </a:r>
          </a:p>
          <a:p>
            <a:pPr marL="1228719" lvl="2" indent="-409573" algn="just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Hierarchical (Agglomerative) Clustering</a:t>
            </a:r>
          </a:p>
          <a:p>
            <a:pPr marL="1228719" lvl="2" indent="-409573" algn="just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Both in standard (library-based) and custom (from-scratch) forms</a:t>
            </a:r>
          </a:p>
          <a:p>
            <a:pPr marL="614359" lvl="1" indent="-307180" algn="just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Clusters were grouped into: Low Risk, Moderate Risk, and High Risk</a:t>
            </a:r>
          </a:p>
          <a:p>
            <a:pPr marL="614359" lvl="1" indent="-307180" algn="just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 was done both:</a:t>
            </a:r>
          </a:p>
          <a:p>
            <a:pPr marL="1228719" lvl="2" indent="-409573" algn="just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On original CTG features</a:t>
            </a:r>
          </a:p>
          <a:p>
            <a:pPr marL="1228719" lvl="2" indent="-409573" algn="just">
              <a:lnSpc>
                <a:spcPts val="3983"/>
              </a:lnSpc>
              <a:buFont typeface="Arial"/>
              <a:buChar char="⚬"/>
            </a:pPr>
            <a:r>
              <a:rPr lang="en-US" sz="2845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On predicted risk scores from regression models</a:t>
            </a:r>
          </a:p>
          <a:p>
            <a:pPr algn="just">
              <a:lnSpc>
                <a:spcPts val="3983"/>
              </a:lnSpc>
            </a:pPr>
            <a:endParaRPr lang="en-US" sz="2845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247" y="1028700"/>
            <a:ext cx="8717104" cy="5208469"/>
          </a:xfrm>
          <a:custGeom>
            <a:avLst/>
            <a:gdLst/>
            <a:ahLst/>
            <a:cxnLst/>
            <a:rect l="l" t="t" r="r" b="b"/>
            <a:pathLst>
              <a:path w="8717104" h="5208469">
                <a:moveTo>
                  <a:pt x="0" y="0"/>
                </a:moveTo>
                <a:lnTo>
                  <a:pt x="8717104" y="0"/>
                </a:lnTo>
                <a:lnTo>
                  <a:pt x="8717104" y="5208469"/>
                </a:lnTo>
                <a:lnTo>
                  <a:pt x="0" y="5208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07448" y="3234201"/>
            <a:ext cx="8924033" cy="5198249"/>
          </a:xfrm>
          <a:custGeom>
            <a:avLst/>
            <a:gdLst/>
            <a:ahLst/>
            <a:cxnLst/>
            <a:rect l="l" t="t" r="r" b="b"/>
            <a:pathLst>
              <a:path w="8924033" h="5198249">
                <a:moveTo>
                  <a:pt x="0" y="0"/>
                </a:moveTo>
                <a:lnTo>
                  <a:pt x="8924033" y="0"/>
                </a:lnTo>
                <a:lnTo>
                  <a:pt x="8924033" y="5198250"/>
                </a:lnTo>
                <a:lnTo>
                  <a:pt x="0" y="5198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05325" y="5581650"/>
            <a:ext cx="9035953" cy="2586542"/>
          </a:xfrm>
          <a:custGeom>
            <a:avLst/>
            <a:gdLst/>
            <a:ahLst/>
            <a:cxnLst/>
            <a:rect l="l" t="t" r="r" b="b"/>
            <a:pathLst>
              <a:path w="9035953" h="2586542">
                <a:moveTo>
                  <a:pt x="0" y="0"/>
                </a:moveTo>
                <a:lnTo>
                  <a:pt x="9035953" y="0"/>
                </a:lnTo>
                <a:lnTo>
                  <a:pt x="9035953" y="2586542"/>
                </a:lnTo>
                <a:lnTo>
                  <a:pt x="0" y="258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79453" y="619125"/>
            <a:ext cx="153290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CLUSTERING MODELS -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0872" y="2310237"/>
            <a:ext cx="1502625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Standard Hierarchical Clustering achieved the best performance.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8431" y="3349454"/>
            <a:ext cx="12979598" cy="18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endParaRPr/>
          </a:p>
          <a:p>
            <a:pPr marL="621913" lvl="1" indent="-310957" algn="just">
              <a:lnSpc>
                <a:spcPts val="3744"/>
              </a:lnSpc>
              <a:buFont typeface="Arial"/>
              <a:buChar char="•"/>
            </a:pPr>
            <a:r>
              <a:rPr lang="en-US" sz="288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Silhouette Score – Measures how well-separated the clusters are.</a:t>
            </a:r>
          </a:p>
          <a:p>
            <a:pPr marL="621913" lvl="1" indent="-310957" algn="ctr">
              <a:lnSpc>
                <a:spcPts val="3744"/>
              </a:lnSpc>
              <a:buFont typeface="Arial"/>
              <a:buChar char="•"/>
            </a:pPr>
            <a:r>
              <a:rPr lang="en-US" sz="288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Davies-Bouldin Index – Measures average similarity between clusters</a:t>
            </a:r>
          </a:p>
          <a:p>
            <a:pPr marL="621913" lvl="1" indent="-310957" algn="l">
              <a:lnSpc>
                <a:spcPts val="3744"/>
              </a:lnSpc>
              <a:buFont typeface="Arial"/>
              <a:buChar char="•"/>
            </a:pPr>
            <a:r>
              <a:rPr lang="en-US" sz="288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Dunn Index – Evaluates compactness and separation.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0616" y="3094819"/>
            <a:ext cx="2991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Metrics used 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V="1">
            <a:off x="14345430" y="-136638"/>
            <a:ext cx="3089841" cy="4114800"/>
          </a:xfrm>
          <a:custGeom>
            <a:avLst/>
            <a:gdLst/>
            <a:ahLst/>
            <a:cxnLst/>
            <a:rect l="l" t="t" r="r" b="b"/>
            <a:pathLst>
              <a:path w="3089841" h="4114800">
                <a:moveTo>
                  <a:pt x="0" y="4114800"/>
                </a:moveTo>
                <a:lnTo>
                  <a:pt x="3089841" y="4114800"/>
                </a:lnTo>
                <a:lnTo>
                  <a:pt x="308984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58191" y="3817361"/>
            <a:ext cx="6624368" cy="170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07"/>
              </a:lnSpc>
              <a:spcBef>
                <a:spcPct val="0"/>
              </a:spcBef>
            </a:pPr>
            <a:r>
              <a:rPr lang="en-US" sz="11916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6051" y="487362"/>
            <a:ext cx="1532909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3293" y="2412683"/>
            <a:ext cx="16071761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Regression models were used to predict fetal health risk based on CTG data.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 gave the most accurate results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Important features were identified using SHAP.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Clustering methods clearly separated patients into low, moderate, and high risk.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25954" y="1414973"/>
            <a:ext cx="6973997" cy="6039091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0051" y="657225"/>
            <a:ext cx="11472163" cy="8771606"/>
            <a:chOff x="0" y="0"/>
            <a:chExt cx="15296218" cy="11695475"/>
          </a:xfrm>
        </p:grpSpPr>
        <p:sp>
          <p:nvSpPr>
            <p:cNvPr id="9" name="TextBox 9"/>
            <p:cNvSpPr txBox="1"/>
            <p:nvPr/>
          </p:nvSpPr>
          <p:spPr>
            <a:xfrm>
              <a:off x="0" y="2385316"/>
              <a:ext cx="15296218" cy="9310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just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Fetal health issues are a major cause of infant and maternal mortality, especially in developing regions.</a:t>
              </a:r>
            </a:p>
            <a:p>
              <a:pPr algn="just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just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Conditions like fetal distress and hypoxia often remain undetected until critical stages.</a:t>
              </a:r>
            </a:p>
            <a:p>
              <a:pPr algn="just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just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CTG (Cardiotocography) is widely used to monitor fetal well-being, but manual interpretation is often subjective and inconsistent.</a:t>
              </a:r>
            </a:p>
            <a:p>
              <a:pPr algn="just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just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Machine Learning can provide an objective, scalable way to predict fetal risk and support early intervention.</a:t>
              </a:r>
            </a:p>
            <a:p>
              <a:pPr algn="just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just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This project builds an interpretable regression-based model to predict fetal distress levels on a continuous scale, improving decision-making in prenatal care.</a:t>
              </a:r>
            </a:p>
            <a:p>
              <a:pPr marL="539749" lvl="1" indent="-269875" algn="just">
                <a:lnSpc>
                  <a:spcPts val="3499"/>
                </a:lnSpc>
                <a:buFont typeface="Arial"/>
                <a:buChar char="•"/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15296218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INTRODUCTION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925954" y="845022"/>
            <a:ext cx="8290366" cy="7178993"/>
            <a:chOff x="0" y="0"/>
            <a:chExt cx="7029450" cy="60871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4"/>
              <a:stretch>
                <a:fillRect l="-7731" r="-7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45275" y="527931"/>
            <a:ext cx="120400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051" y="1610606"/>
            <a:ext cx="16073820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endParaRPr/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Fetal distress can lead to serious problems during pregnancy and delivery.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Doctors use CTG (cardiotocography) to monitor fetal heart rate and contractions.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But reading CTG is often manual and subjective, which can cause mistakes or delays.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There’s no standard tool to give an accurate, continuous risk score for fetal health.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reliable, automated system is needed to help doctors make better decisions on time.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62521" y="1028700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02938" y="2551828"/>
            <a:ext cx="16014578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Build a model to predict fetal health risk scores from CTG data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 different machine learning models: Ridge, Random Forest, XGBoost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Understand predictions using SHAP for feature importance.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 patients into Low, Moderate, and High risk using Kmeans and Hierarchical clustering.</a:t>
            </a: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Check how well the models work using evaluation metrics.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54468" y="765653"/>
            <a:ext cx="120400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41854" y="2563265"/>
            <a:ext cx="7660635" cy="4931534"/>
          </a:xfrm>
          <a:custGeom>
            <a:avLst/>
            <a:gdLst/>
            <a:ahLst/>
            <a:cxnLst/>
            <a:rect l="l" t="t" r="r" b="b"/>
            <a:pathLst>
              <a:path w="7660635" h="4931534">
                <a:moveTo>
                  <a:pt x="0" y="0"/>
                </a:moveTo>
                <a:lnTo>
                  <a:pt x="7660635" y="0"/>
                </a:lnTo>
                <a:lnTo>
                  <a:pt x="7660635" y="4931534"/>
                </a:lnTo>
                <a:lnTo>
                  <a:pt x="0" y="493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803" y="2634447"/>
            <a:ext cx="9178153" cy="474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Dataset: CTG-based fetal health data from Kaggle.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 consists of 2126 entries of various attributes of fetal health like accelerations, fetal movement, uterine contractions etc.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Features: 21 numerical features from cardiotocograms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dataset has a target variable 'fetal_health' with three categories: Normal (1.00), Suspect (2.00), and Pathological (3.00) fetal health.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37947" y="487362"/>
            <a:ext cx="120400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9893" y="624768"/>
            <a:ext cx="11849259" cy="1780256"/>
            <a:chOff x="0" y="0"/>
            <a:chExt cx="15799012" cy="2373675"/>
          </a:xfrm>
        </p:grpSpPr>
        <p:sp>
          <p:nvSpPr>
            <p:cNvPr id="8" name="TextBox 8"/>
            <p:cNvSpPr txBox="1"/>
            <p:nvPr/>
          </p:nvSpPr>
          <p:spPr>
            <a:xfrm>
              <a:off x="0" y="1826516"/>
              <a:ext cx="15799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5799012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METHODOLOGY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8928" y="2157140"/>
            <a:ext cx="1855684" cy="185568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4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115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71725" y="2157140"/>
            <a:ext cx="1855684" cy="185568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115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55330" y="2393541"/>
            <a:ext cx="1382881" cy="13828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308127" y="2393541"/>
            <a:ext cx="1382881" cy="138288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80984" y="3980607"/>
            <a:ext cx="331573" cy="222939"/>
            <a:chOff x="0" y="0"/>
            <a:chExt cx="1930400" cy="12979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9ED44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33781" y="3980607"/>
            <a:ext cx="331573" cy="222939"/>
            <a:chOff x="0" y="0"/>
            <a:chExt cx="1930400" cy="12979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4541822"/>
            <a:ext cx="2436141" cy="3895262"/>
            <a:chOff x="0" y="0"/>
            <a:chExt cx="12162500" cy="19447201"/>
          </a:xfrm>
        </p:grpSpPr>
        <p:sp>
          <p:nvSpPr>
            <p:cNvPr id="27" name="Freeform 27"/>
            <p:cNvSpPr/>
            <p:nvPr/>
          </p:nvSpPr>
          <p:spPr>
            <a:xfrm>
              <a:off x="-12700" y="-12700"/>
              <a:ext cx="12187900" cy="19472602"/>
            </a:xfrm>
            <a:custGeom>
              <a:avLst/>
              <a:gdLst/>
              <a:ahLst/>
              <a:cxnLst/>
              <a:rect l="l" t="t" r="r" b="b"/>
              <a:pathLst>
                <a:path w="12187900" h="19472602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A8D13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781497" y="4541822"/>
            <a:ext cx="2436141" cy="3895262"/>
            <a:chOff x="0" y="0"/>
            <a:chExt cx="12162500" cy="19447201"/>
          </a:xfrm>
        </p:grpSpPr>
        <p:sp>
          <p:nvSpPr>
            <p:cNvPr id="29" name="Freeform 29"/>
            <p:cNvSpPr/>
            <p:nvPr/>
          </p:nvSpPr>
          <p:spPr>
            <a:xfrm>
              <a:off x="-12700" y="-12700"/>
              <a:ext cx="12187900" cy="19472602"/>
            </a:xfrm>
            <a:custGeom>
              <a:avLst/>
              <a:gdLst/>
              <a:ahLst/>
              <a:cxnLst/>
              <a:rect l="l" t="t" r="r" b="b"/>
              <a:pathLst>
                <a:path w="12187900" h="19472602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824522" y="2157140"/>
            <a:ext cx="1855684" cy="185568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D4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1156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060924" y="2393541"/>
            <a:ext cx="1382881" cy="138288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586577" y="3980607"/>
            <a:ext cx="331573" cy="222939"/>
            <a:chOff x="0" y="0"/>
            <a:chExt cx="1930400" cy="12979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D4E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534294" y="4541822"/>
            <a:ext cx="2436141" cy="3895262"/>
            <a:chOff x="0" y="0"/>
            <a:chExt cx="12162500" cy="19447201"/>
          </a:xfrm>
        </p:grpSpPr>
        <p:sp>
          <p:nvSpPr>
            <p:cNvPr id="39" name="Freeform 39"/>
            <p:cNvSpPr/>
            <p:nvPr/>
          </p:nvSpPr>
          <p:spPr>
            <a:xfrm>
              <a:off x="-12700" y="-12700"/>
              <a:ext cx="12187900" cy="19472602"/>
            </a:xfrm>
            <a:custGeom>
              <a:avLst/>
              <a:gdLst/>
              <a:ahLst/>
              <a:cxnLst/>
              <a:rect l="l" t="t" r="r" b="b"/>
              <a:pathLst>
                <a:path w="12187900" h="19472602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0D4E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77319" y="2157140"/>
            <a:ext cx="1855684" cy="185568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A7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115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813720" y="2393541"/>
            <a:ext cx="1382881" cy="138288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339374" y="3980607"/>
            <a:ext cx="331573" cy="222939"/>
            <a:chOff x="0" y="0"/>
            <a:chExt cx="1930400" cy="12979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A7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287090" y="4541822"/>
            <a:ext cx="2436141" cy="3895262"/>
            <a:chOff x="0" y="0"/>
            <a:chExt cx="12162500" cy="19447201"/>
          </a:xfrm>
        </p:grpSpPr>
        <p:sp>
          <p:nvSpPr>
            <p:cNvPr id="49" name="Freeform 49"/>
            <p:cNvSpPr/>
            <p:nvPr/>
          </p:nvSpPr>
          <p:spPr>
            <a:xfrm>
              <a:off x="-12700" y="-12700"/>
              <a:ext cx="12187900" cy="19472602"/>
            </a:xfrm>
            <a:custGeom>
              <a:avLst/>
              <a:gdLst/>
              <a:ahLst/>
              <a:cxnLst/>
              <a:rect l="l" t="t" r="r" b="b"/>
              <a:pathLst>
                <a:path w="12187900" h="19472602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0A7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Freeform 50"/>
          <p:cNvSpPr/>
          <p:nvPr/>
        </p:nvSpPr>
        <p:spPr>
          <a:xfrm>
            <a:off x="3464841" y="2957474"/>
            <a:ext cx="308007" cy="255016"/>
          </a:xfrm>
          <a:custGeom>
            <a:avLst/>
            <a:gdLst/>
            <a:ahLst/>
            <a:cxnLst/>
            <a:rect l="l" t="t" r="r" b="b"/>
            <a:pathLst>
              <a:path w="308007" h="255016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6217360" y="2957474"/>
            <a:ext cx="308007" cy="255016"/>
          </a:xfrm>
          <a:custGeom>
            <a:avLst/>
            <a:gdLst/>
            <a:ahLst/>
            <a:cxnLst/>
            <a:rect l="l" t="t" r="r" b="b"/>
            <a:pathLst>
              <a:path w="308007" h="255016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8970156" y="2957474"/>
            <a:ext cx="308007" cy="255016"/>
          </a:xfrm>
          <a:custGeom>
            <a:avLst/>
            <a:gdLst/>
            <a:ahLst/>
            <a:cxnLst/>
            <a:rect l="l" t="t" r="r" b="b"/>
            <a:pathLst>
              <a:path w="308007" h="255016">
                <a:moveTo>
                  <a:pt x="0" y="0"/>
                </a:moveTo>
                <a:lnTo>
                  <a:pt x="308008" y="0"/>
                </a:lnTo>
                <a:lnTo>
                  <a:pt x="308008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1723231" y="2957474"/>
            <a:ext cx="308007" cy="255016"/>
          </a:xfrm>
          <a:custGeom>
            <a:avLst/>
            <a:gdLst/>
            <a:ahLst/>
            <a:cxnLst/>
            <a:rect l="l" t="t" r="r" b="b"/>
            <a:pathLst>
              <a:path w="308007" h="255016">
                <a:moveTo>
                  <a:pt x="0" y="0"/>
                </a:moveTo>
                <a:lnTo>
                  <a:pt x="308007" y="0"/>
                </a:lnTo>
                <a:lnTo>
                  <a:pt x="308007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1082768" y="4712277"/>
            <a:ext cx="2328004" cy="3487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091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 consisting of information on fetal movement, uterine contractions and other medical information is taken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999591" y="4917145"/>
            <a:ext cx="1999953" cy="15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Preprocessing and Feature Engineering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635309" y="5095875"/>
            <a:ext cx="2234110" cy="7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Risk Score Engineering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623550" y="5086350"/>
            <a:ext cx="1825787" cy="19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108" spc="-2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Train and evauate the regression models.</a:t>
            </a:r>
          </a:p>
          <a:p>
            <a:pPr algn="ctr">
              <a:lnSpc>
                <a:spcPts val="3121"/>
              </a:lnSpc>
              <a:spcBef>
                <a:spcPct val="0"/>
              </a:spcBef>
            </a:pPr>
            <a:endParaRPr lang="en-US" sz="2108" spc="-21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2330116" y="2157140"/>
            <a:ext cx="1855684" cy="1855684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83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1156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566517" y="2393541"/>
            <a:ext cx="1382881" cy="1382881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092171" y="3980607"/>
            <a:ext cx="331573" cy="222939"/>
            <a:chOff x="0" y="0"/>
            <a:chExt cx="1930400" cy="129794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83D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2039887" y="4541822"/>
            <a:ext cx="2436141" cy="3895262"/>
            <a:chOff x="0" y="0"/>
            <a:chExt cx="12162500" cy="19447201"/>
          </a:xfrm>
        </p:grpSpPr>
        <p:sp>
          <p:nvSpPr>
            <p:cNvPr id="67" name="Freeform 67"/>
            <p:cNvSpPr/>
            <p:nvPr/>
          </p:nvSpPr>
          <p:spPr>
            <a:xfrm>
              <a:off x="-12700" y="-12700"/>
              <a:ext cx="12187900" cy="19472602"/>
            </a:xfrm>
            <a:custGeom>
              <a:avLst/>
              <a:gdLst/>
              <a:ahLst/>
              <a:cxnLst/>
              <a:rect l="l" t="t" r="r" b="b"/>
              <a:pathLst>
                <a:path w="12187900" h="19472602">
                  <a:moveTo>
                    <a:pt x="1132557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610272"/>
                  </a:lnTo>
                  <a:cubicBezTo>
                    <a:pt x="0" y="19082711"/>
                    <a:pt x="389890" y="19472602"/>
                    <a:pt x="862330" y="19472602"/>
                  </a:cubicBezTo>
                  <a:lnTo>
                    <a:pt x="11325570" y="19472602"/>
                  </a:lnTo>
                  <a:cubicBezTo>
                    <a:pt x="11798010" y="19472602"/>
                    <a:pt x="12187900" y="19082711"/>
                    <a:pt x="12187900" y="18610272"/>
                  </a:cubicBezTo>
                  <a:lnTo>
                    <a:pt x="12187900" y="862330"/>
                  </a:lnTo>
                  <a:cubicBezTo>
                    <a:pt x="12187900" y="389890"/>
                    <a:pt x="11798010" y="0"/>
                    <a:pt x="11325570" y="0"/>
                  </a:cubicBezTo>
                  <a:close/>
                  <a:moveTo>
                    <a:pt x="11997400" y="927100"/>
                  </a:moveTo>
                  <a:lnTo>
                    <a:pt x="11997400" y="18610272"/>
                  </a:lnTo>
                  <a:cubicBezTo>
                    <a:pt x="11997400" y="18977302"/>
                    <a:pt x="11692600" y="19282102"/>
                    <a:pt x="11325570" y="19282102"/>
                  </a:cubicBezTo>
                  <a:lnTo>
                    <a:pt x="862330" y="19282102"/>
                  </a:lnTo>
                  <a:cubicBezTo>
                    <a:pt x="495300" y="19282102"/>
                    <a:pt x="190500" y="18977302"/>
                    <a:pt x="190500" y="186102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325570" y="190500"/>
                  </a:lnTo>
                  <a:cubicBezTo>
                    <a:pt x="11692600" y="190500"/>
                    <a:pt x="11997400" y="495300"/>
                    <a:pt x="11997400" y="862330"/>
                  </a:cubicBezTo>
                  <a:lnTo>
                    <a:pt x="11997400" y="927100"/>
                  </a:lnTo>
                  <a:close/>
                </a:path>
              </a:pathLst>
            </a:custGeom>
            <a:solidFill>
              <a:srgbClr val="4383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2380456" y="4954305"/>
            <a:ext cx="1809453" cy="7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Predict the risk scores.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15185356" y="2138402"/>
            <a:ext cx="1855684" cy="1855684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B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1156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5421758" y="2374803"/>
            <a:ext cx="1382881" cy="1382881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F8F8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85911" tIns="85911" rIns="85911" bIns="85911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>
                      <a:alpha val="6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5947412" y="3961868"/>
            <a:ext cx="331573" cy="222939"/>
            <a:chOff x="0" y="0"/>
            <a:chExt cx="1930400" cy="129794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B5B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4895128" y="4523083"/>
            <a:ext cx="2649886" cy="3914000"/>
            <a:chOff x="0" y="0"/>
            <a:chExt cx="13229628" cy="19540754"/>
          </a:xfrm>
        </p:grpSpPr>
        <p:sp>
          <p:nvSpPr>
            <p:cNvPr id="78" name="Freeform 78"/>
            <p:cNvSpPr/>
            <p:nvPr/>
          </p:nvSpPr>
          <p:spPr>
            <a:xfrm>
              <a:off x="-12700" y="-12700"/>
              <a:ext cx="13255028" cy="19566155"/>
            </a:xfrm>
            <a:custGeom>
              <a:avLst/>
              <a:gdLst/>
              <a:ahLst/>
              <a:cxnLst/>
              <a:rect l="l" t="t" r="r" b="b"/>
              <a:pathLst>
                <a:path w="13255028" h="19566155">
                  <a:moveTo>
                    <a:pt x="1239269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703824"/>
                  </a:lnTo>
                  <a:cubicBezTo>
                    <a:pt x="0" y="19176264"/>
                    <a:pt x="389890" y="19566155"/>
                    <a:pt x="862330" y="19566155"/>
                  </a:cubicBezTo>
                  <a:lnTo>
                    <a:pt x="12392699" y="19566155"/>
                  </a:lnTo>
                  <a:cubicBezTo>
                    <a:pt x="12865139" y="19566155"/>
                    <a:pt x="13255028" y="19176264"/>
                    <a:pt x="13255028" y="18703824"/>
                  </a:cubicBezTo>
                  <a:lnTo>
                    <a:pt x="13255028" y="862330"/>
                  </a:lnTo>
                  <a:cubicBezTo>
                    <a:pt x="13255028" y="389890"/>
                    <a:pt x="12865138" y="0"/>
                    <a:pt x="12392699" y="0"/>
                  </a:cubicBezTo>
                  <a:close/>
                  <a:moveTo>
                    <a:pt x="13064528" y="927100"/>
                  </a:moveTo>
                  <a:lnTo>
                    <a:pt x="13064528" y="18703824"/>
                  </a:lnTo>
                  <a:cubicBezTo>
                    <a:pt x="13064528" y="19070853"/>
                    <a:pt x="12759728" y="19375653"/>
                    <a:pt x="12392699" y="19375653"/>
                  </a:cubicBezTo>
                  <a:lnTo>
                    <a:pt x="862330" y="19375653"/>
                  </a:lnTo>
                  <a:cubicBezTo>
                    <a:pt x="495300" y="19375653"/>
                    <a:pt x="190500" y="19070853"/>
                    <a:pt x="190500" y="1870382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2392699" y="190500"/>
                  </a:lnTo>
                  <a:cubicBezTo>
                    <a:pt x="12759728" y="190500"/>
                    <a:pt x="13064528" y="495300"/>
                    <a:pt x="13064528" y="862330"/>
                  </a:cubicBezTo>
                  <a:lnTo>
                    <a:pt x="13064528" y="927100"/>
                  </a:lnTo>
                  <a:close/>
                </a:path>
              </a:pathLst>
            </a:custGeom>
            <a:solidFill>
              <a:srgbClr val="2B5B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15063358" y="4780803"/>
            <a:ext cx="2313426" cy="15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089" spc="-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 and evaluate clustering for risk grouping.</a:t>
            </a:r>
          </a:p>
        </p:txBody>
      </p:sp>
      <p:sp>
        <p:nvSpPr>
          <p:cNvPr id="80" name="Freeform 80"/>
          <p:cNvSpPr/>
          <p:nvPr/>
        </p:nvSpPr>
        <p:spPr>
          <a:xfrm>
            <a:off x="14531574" y="2957474"/>
            <a:ext cx="308007" cy="255016"/>
          </a:xfrm>
          <a:custGeom>
            <a:avLst/>
            <a:gdLst/>
            <a:ahLst/>
            <a:cxnLst/>
            <a:rect l="l" t="t" r="r" b="b"/>
            <a:pathLst>
              <a:path w="308007" h="255016">
                <a:moveTo>
                  <a:pt x="0" y="0"/>
                </a:moveTo>
                <a:lnTo>
                  <a:pt x="308008" y="0"/>
                </a:lnTo>
                <a:lnTo>
                  <a:pt x="308008" y="255016"/>
                </a:lnTo>
                <a:lnTo>
                  <a:pt x="0" y="25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205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41739" y="7751250"/>
            <a:ext cx="11508076" cy="1115999"/>
          </a:xfrm>
          <a:custGeom>
            <a:avLst/>
            <a:gdLst/>
            <a:ahLst/>
            <a:cxnLst/>
            <a:rect l="l" t="t" r="r" b="b"/>
            <a:pathLst>
              <a:path w="11508076" h="1115999">
                <a:moveTo>
                  <a:pt x="0" y="0"/>
                </a:moveTo>
                <a:lnTo>
                  <a:pt x="11508076" y="0"/>
                </a:lnTo>
                <a:lnTo>
                  <a:pt x="11508076" y="1115999"/>
                </a:lnTo>
                <a:lnTo>
                  <a:pt x="0" y="111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15" b="-9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18401" y="1677281"/>
            <a:ext cx="6102680" cy="6356958"/>
          </a:xfrm>
          <a:custGeom>
            <a:avLst/>
            <a:gdLst/>
            <a:ahLst/>
            <a:cxnLst/>
            <a:rect l="l" t="t" r="r" b="b"/>
            <a:pathLst>
              <a:path w="6102680" h="6356958">
                <a:moveTo>
                  <a:pt x="0" y="0"/>
                </a:moveTo>
                <a:lnTo>
                  <a:pt x="6102680" y="0"/>
                </a:lnTo>
                <a:lnTo>
                  <a:pt x="610268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53987" y="367527"/>
            <a:ext cx="9783419" cy="128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33"/>
              </a:lnSpc>
            </a:pPr>
            <a:r>
              <a:rPr lang="en-US" sz="8095" b="1" dirty="0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6051" y="2664214"/>
            <a:ext cx="9681356" cy="386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Removed highly correlated features (e.g., histogram_mode, histogram_median)</a:t>
            </a:r>
          </a:p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Handled outliers using the IQR method</a:t>
            </a:r>
          </a:p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Standardized all features using StandardScaler</a:t>
            </a:r>
          </a:p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Ensured better model generalization and convergence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36776" y="8078745"/>
            <a:ext cx="944504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Outliers in the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010008" y="167728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6051" y="1980406"/>
            <a:ext cx="8599725" cy="778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PCA to generate a composite fetal distress score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Transformed score to [0, 100] using MinMaxScaler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Result: A continuous risk score replacing categorical labels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734058" lvl="1" indent="-367029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This score becomes the target variable for all models.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55776" y="2503611"/>
            <a:ext cx="7606044" cy="5447829"/>
          </a:xfrm>
          <a:custGeom>
            <a:avLst/>
            <a:gdLst/>
            <a:ahLst/>
            <a:cxnLst/>
            <a:rect l="l" t="t" r="r" b="b"/>
            <a:pathLst>
              <a:path w="7606044" h="5447829">
                <a:moveTo>
                  <a:pt x="0" y="0"/>
                </a:moveTo>
                <a:lnTo>
                  <a:pt x="7606044" y="0"/>
                </a:lnTo>
                <a:lnTo>
                  <a:pt x="7606044" y="5447829"/>
                </a:lnTo>
                <a:lnTo>
                  <a:pt x="0" y="5447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81896" y="527931"/>
            <a:ext cx="1532909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RISK SCORE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88465" y="8078745"/>
            <a:ext cx="944504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 : Distribution of risk scores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9358" y="381839"/>
            <a:ext cx="15329093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REGRESSION MODELS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469" y="2578055"/>
            <a:ext cx="9716873" cy="639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Regression: </a:t>
            </a:r>
          </a:p>
          <a:p>
            <a:pPr marL="1295400" lvl="2" indent="-431800" algn="just">
              <a:lnSpc>
                <a:spcPts val="4200"/>
              </a:lnSpc>
              <a:buAutoNum type="alphaL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Implemented using matrix operations with L2 regularization and bias term.</a:t>
            </a:r>
          </a:p>
          <a:p>
            <a:pPr marL="647700" lvl="1" indent="-323850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Random Forest: </a:t>
            </a:r>
          </a:p>
          <a:p>
            <a:pPr marL="1295400" lvl="2" indent="-431800" algn="just">
              <a:lnSpc>
                <a:spcPts val="4200"/>
              </a:lnSpc>
              <a:buAutoNum type="alphaL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Built from scratch using bootstrapped sampling and an ensemble of decision trees.</a:t>
            </a:r>
          </a:p>
          <a:p>
            <a:pPr marL="647700" lvl="1" indent="-323850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XGBoost: </a:t>
            </a:r>
          </a:p>
          <a:p>
            <a:pPr marL="1295400" lvl="2" indent="-431800" algn="just">
              <a:lnSpc>
                <a:spcPts val="4200"/>
              </a:lnSpc>
              <a:buAutoNum type="alphaL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Custom boosting implementation that sequentially adds trees to minimize residuals.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1436" y="1797276"/>
            <a:ext cx="58293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Custom implementations 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2752" y="2714625"/>
            <a:ext cx="7712093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scikit-learn for:</a:t>
            </a:r>
          </a:p>
          <a:p>
            <a:pPr marL="1295400" lvl="2" indent="-431800" algn="just">
              <a:lnSpc>
                <a:spcPts val="4200"/>
              </a:lnSpc>
              <a:buAutoNum type="alphaL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Ridge Regression (Ridge)</a:t>
            </a:r>
          </a:p>
          <a:p>
            <a:pPr marL="1295400" lvl="2" indent="-431800" algn="l">
              <a:lnSpc>
                <a:spcPts val="4200"/>
              </a:lnSpc>
              <a:buAutoNum type="alphaL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Random Forest (RandomForestRegressor)</a:t>
            </a:r>
          </a:p>
          <a:p>
            <a:pPr marL="647700" lvl="1" indent="-323850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xgboost library for:</a:t>
            </a:r>
          </a:p>
          <a:p>
            <a:pPr marL="1295400" lvl="2" indent="-431800" algn="l">
              <a:lnSpc>
                <a:spcPts val="4200"/>
              </a:lnSpc>
              <a:buAutoNum type="alphaLcPeriod"/>
            </a:pPr>
            <a:r>
              <a:rPr lang="en-US" sz="3000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XGBoost Regressor (XGBRegressor)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1B4444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47604" y="1797276"/>
            <a:ext cx="61458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Standard implementations 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803</Words>
  <Application>Microsoft Macintosh PowerPoint</Application>
  <PresentationFormat>Custom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Montserrat Classic Bold</vt:lpstr>
      <vt:lpstr>Calibri</vt:lpstr>
      <vt:lpstr>Montserrat Classic</vt:lpstr>
      <vt:lpstr>Inter Bold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fetal health using machine learning a comparative study</dc:title>
  <cp:lastModifiedBy>Devadarshini Pazhanivel Thenmozhi</cp:lastModifiedBy>
  <cp:revision>2</cp:revision>
  <dcterms:created xsi:type="dcterms:W3CDTF">2006-08-16T00:00:00Z</dcterms:created>
  <dcterms:modified xsi:type="dcterms:W3CDTF">2025-04-17T03:29:45Z</dcterms:modified>
  <dc:identifier>DAFh3UfY7rQ</dc:identifier>
</cp:coreProperties>
</file>